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0" r:id="rId2"/>
    <p:sldId id="293" r:id="rId3"/>
    <p:sldId id="294" r:id="rId4"/>
    <p:sldId id="295" r:id="rId5"/>
    <p:sldId id="296" r:id="rId6"/>
    <p:sldId id="297" r:id="rId7"/>
    <p:sldId id="298" r:id="rId8"/>
    <p:sldId id="299" r:id="rId9"/>
    <p:sldId id="300" r:id="rId10"/>
    <p:sldId id="301" r:id="rId11"/>
    <p:sldId id="302" r:id="rId12"/>
    <p:sldId id="303" r:id="rId13"/>
    <p:sldId id="304" r:id="rId14"/>
    <p:sldId id="305" r:id="rId15"/>
    <p:sldId id="306" r:id="rId16"/>
    <p:sldId id="307" r:id="rId17"/>
    <p:sldId id="308" r:id="rId18"/>
    <p:sldId id="30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1224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4A23-33BC-495F-A34C-15863127958C}" type="datetimeFigureOut">
              <a:rPr lang="en-US" smtClean="0"/>
              <a:pPr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38BA2-F9BB-4A4C-9F57-18D83F0AAE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4A23-33BC-495F-A34C-15863127958C}" type="datetimeFigureOut">
              <a:rPr lang="en-US" smtClean="0"/>
              <a:pPr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38BA2-F9BB-4A4C-9F57-18D83F0AAE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4A23-33BC-495F-A34C-15863127958C}" type="datetimeFigureOut">
              <a:rPr lang="en-US" smtClean="0"/>
              <a:pPr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38BA2-F9BB-4A4C-9F57-18D83F0AAE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2438401"/>
            <a:ext cx="668655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4A23-33BC-495F-A34C-15863127958C}" type="datetimeFigureOut">
              <a:rPr lang="en-US" smtClean="0"/>
              <a:pPr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38BA2-F9BB-4A4C-9F57-18D83F0AAE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4A23-33BC-495F-A34C-15863127958C}" type="datetimeFigureOut">
              <a:rPr lang="en-US" smtClean="0"/>
              <a:pPr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38BA2-F9BB-4A4C-9F57-18D83F0AAE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4A23-33BC-495F-A34C-15863127958C}" type="datetimeFigureOut">
              <a:rPr lang="en-US" smtClean="0"/>
              <a:pPr/>
              <a:t>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38BA2-F9BB-4A4C-9F57-18D83F0AAE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4A23-33BC-495F-A34C-15863127958C}" type="datetimeFigureOut">
              <a:rPr lang="en-US" smtClean="0"/>
              <a:pPr/>
              <a:t>2/10/2017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38BA2-F9BB-4A4C-9F57-18D83F0AAE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4A23-33BC-495F-A34C-15863127958C}" type="datetimeFigureOut">
              <a:rPr lang="en-US" smtClean="0"/>
              <a:pPr/>
              <a:t>2/10/2017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38BA2-F9BB-4A4C-9F57-18D83F0AAE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4A23-33BC-495F-A34C-15863127958C}" type="datetimeFigureOut">
              <a:rPr lang="en-US" smtClean="0"/>
              <a:pPr/>
              <a:t>2/10/2017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38BA2-F9BB-4A4C-9F57-18D83F0AAE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4A23-33BC-495F-A34C-15863127958C}" type="datetimeFigureOut">
              <a:rPr lang="en-US" smtClean="0"/>
              <a:pPr/>
              <a:t>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38BA2-F9BB-4A4C-9F57-18D83F0AAE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4A23-33BC-495F-A34C-15863127958C}" type="datetimeFigureOut">
              <a:rPr lang="en-US" smtClean="0"/>
              <a:pPr/>
              <a:t>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38BA2-F9BB-4A4C-9F57-18D83F0AAE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ED4A23-33BC-495F-A34C-15863127958C}" type="datetimeFigureOut">
              <a:rPr lang="en-US" smtClean="0"/>
              <a:pPr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38BA2-F9BB-4A4C-9F57-18D83F0AAEE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 descr="data:image/jpeg;base64,/9j/4AAQSkZJRgABAQAAAQABAAD/2wCEAAkGBxQTEhUUExQWFhMXGB8bFxgXGRweIRsiIRwgICAkHCAdHiogHB8nICIdITEkJSktLjEuGx8zODMtNyotLysBCgoKDg0OGxAQGzQmICYwLDQsNDQsLC8vNC80Lyw0LDQyNDAvLCwsNCwsLCwtNCw0LCw0LCw0LCwsLDQsNyw0LP/AABEIANwA0QMBEQACEQEDEQH/xAAbAAACAwEBAQAAAAAAAAAAAAAABgQFBwMCAf/EAEgQAAEDAwMCBAMEBgcGBQUBAAECAxEABCEFEjEGQRMiUWEycYEHFEKRIzNSYqGxJENygpPB0RYXNFTS8FOSorLhNWODs/EV/8QAGgEAAgMBAQAAAAAAAAAAAAAAAAMCBAUBBv/EAD8RAAEDAgMECAUCBAQHAQAAAAEAAgMEERIhMQVBUWETIjJxgZGh8BSxwdHhI0IVUqLxJDNicjRDU4KSstLC/9oADAMBAAIRAxEAPwDcaEIoQihCKEIoQihCKEIoQihCKELhdXjbcFxxCAeN6gJ+UmuEgaqbInv7AJ7go9jrLLyVqZWHAj4tufp864HA6JslLLE4NkFr6XUez6ltnbddyhyWkA7iQQRHscycQO8iK4JGkYgmSUE8cwhcOsdP7/PgpumX6H2kutzsWJTuBSSJiYOYPI9RFSaQRcJE8LoZDG/Ua71IccCQVKICQJJJgADkk9hXUsAk2ChafrLD5Ull1C1J5CTkfT096iHA6J01LNCAZGkAqfUkhFCEUIRQhFCEUIRQhFCEUIRQhFCEUIRQhFCEUIRQhFCEUIXC/vEMtrdcMIQkqUfYD+J9q4SALlMijdK8MbqUu6b1mHn0NC2fShwEtuqSYIHeOyeMz+ITFLEtzay0ZtlGKIvMjSRqL+nfrlyyuuWqai8xqtuguf0a4QUhBiAsA8YnJ2ASeVmuOcRIBuPv7KUEEU1BI4N67Dry938lWde9JspYuLtO7xyoLJJxBKUlIAwB3kyeahLEAC4aq1sraUrpY4D2bW+Zv7smrpe0YSwhbCEpDiEqJAjdjk06MAC4WVWySulLZTctJCRuqtJU1eC3Qvbb3y0laY4IWN3HuQocc+00iRpDrcVu0NQ2Wn6Zw68QNvLL5W/utNZaCEhKRCUgAAdgKtAWXmHOLiXHUpN+0d4rNraAkB90bj2IChgxnkg/SkTHRq2tjsDBJUH9gy8Qfsq/rLSWrNdk5bIDbgeCZTOQRmfWePeT61GRoZbCrGzqmWqbKyY3GG6tuu9TeSu2t7dwtuvL+LHGB3B7kdqnK4iwCp7Lp4nNklmbdrR7+Ss9AF8FKTdFlSAPKtE7lH3HAEe3epMx/uVWr+ELQYLg7wdArymKiihCKEIoQihCKEIoQihCKEIoQihCKEIoQihCKEJGf126u7h62tdtuGh51uDzzJGBwAcEe0HvFIxucbNyW42kp6aFk0/WxaAabl36beXqOnvNXBG8KWyXE5CiACFiIBgkcGDt94A0mRhBUKtrKGsZJFpYOt33uPeipHrS9aZeU1qaFotgQpKYJG0SE5nzRiCecTULPAPW0V5slJLI0PgIL/rv7vDmpvUgdurCzvEoUq4QptyG0EnMEwBJiQD34FdfdzA5Joujp6uWmcbMNxmbDx07tybtaszc2jrcQpxogBXZRT5Z+So/KnPGJpCyKWUU9Q198gc+7f5heemNOXb2zbLigtSARImI3GAJ9BA+lEbS1tiu1s7J53SMFgftn6qPrnTouLi2f8TabdW4J2zu8yTzOPh/jXHx4nA8Eylrughkiw3xjjpkR9VeUxUFRdWdP/e20bF+G82rc2uDg+mCInGcxHFLkZiGSv0Fb8M84hdpFiFVWPTFy5ctXF6+hfgzsQhMeuScd9qvoOKgI3FwLjorcm0KdkDoadhGLUk++YUV/QTe6ncG5aWLdttKG5CkhfeQoGFQSvv+ITkVwsxvNxknNrBSUMYhcMZJJ0NvDdu8k2aHpDdq14TO4ICiQFEmJMwJ7f8AfNOa0NFgseqqpKmTpJNcvRVH2g60ba1UEGHnPKj2H4j9EzHuRUJXWbkrmyKQT1AxdkZn6evpdLvT/VKmmGra0Zdu3EAb1EKSlMqPlBIJSB8IKoAA7xFLbJhGFoutKr2cJJXTzuEYOgyJPPnxNrn5rRbdZKQVJ2k8pJBj6jFWAvNvABsDddK6oooQihCKEIoQihCKEIoQihCKEKn6r1hdrbKeQ34hGInCZxKoyQD2/iOahI4tFwrlBTNqZhG51veiUdC1hplabh+5Vc3VwEpDTI3bEknG0emTHPODOUtdY4ibrXqqWSVphijwMZc3dlc9/NevtJ0PatF4hKijCblKFFO5E5yM+YSg+vkxiuTR54h4rmx6vE007jnqwkXsfwcx4qTpehXFu605p7yXLJcFTbqjASTPlIB7EmR35B7yaxzeyckuergnjc2qbaUbwN/P33WVzedEWTj3jLZBWTJhSgCfdIMZ74zUzCwm5CpR7Wq44+ja/LuF/PVX7TYSkJSAEgQAOAKaBZZ7nFxudV7oXEUIRQhVt7r1s04G3HkJcVEJJznif2ZnvFRLwDYqzHRzyML2MJHvzVkDUlWRQhFCEUISlqXSZub8vXJCrZKAG0AkGe+76yTBz5R2yh0Rc+7tFsQ7SFPSdHDk8nM23e/LM71F+zMpm9CU7UC4O1MzAjAohtnZM21f9LEbnDmVT6/rSb69Qwh8MstE7HCD5nRgRkesAn0V6iYPfjdYGyu0lIaSldI5mJztR/p1/v4Jv6ZfvApbN2gHwwNr6eHJ9vX14+XcuYXXs5Y9aylLRLAddW8EwUxZyKEIoQihCKEIoQihCKEKob6htnH12wdHijEZEmMhJ4JHeOKhjaTZWzRTsjExb1feveqHooqYcf059QWUedskZcSskqJkmcmT/aPtUI8iWFX9pYZWMq4ha+R5EaKiTaPaXeLRbMB5L6YZmZGeJ7hPKh3TtJIyaVnG6wHctAyRbRpg6Z+HD2v7c9x43AB0TnoekveG599cDyniCpuPIiOyfUYH1FPa02OPesWqqYsbfhhhw79595q9QgAAAAAcAUxUCSTcr1QuIoQihCWupOtGLWUg+K9wG0Hg5+I528e59qW+UNWlR7Lmqc+y3ifpx+XNKmrahqT7C3nCLS3AOBuSpXMAAysqJhIPl7ECKS5zyCTkFrwQUEMojZ+o/wACOfLLXfwUHpLoZy5bL7i1NBWWoGVGZ3Gfw+nBPM+sWRFwvon1+1o6d/RNbi48uXf8tFA03qS8sHCzuCg2raWnDKR/ZPKR6Zjj5Vxr3MyViegpaxgktqNRr48Vp3TfVjF2ISdjvdtZE/SMKEZxVlkgcvL1mzZqU3cLt4jT8K/piz0UIRQhVmr6V4rLqGleCt0Dc4kZ5zMRyJE85qDmXBAyVqnqejka54xBu4+92qTtF09KEp0y8tpCistuoBIMyZ3R5VAYntABHBKGi3UcFs1Mznk1tNJpa4P23gn8b7TOsOpEWjSbS3UPF2pRuK/1SYABUoz5oiJ4ncewM3vDBhCRs+hdVSGolHVzOmp5Dh/YcvOh3b1i+zZvuB1p1P6JQkqSrHlP7nMH3HHAGEsIaVKqjirIX1MTcLmnrDcRx709U9YKKEIoQihCKEIoQqbqnUH2GfEYaDm1QKwTwkcwBkn37cwYgwkcQLhXKGGGaTBK619O/wB+eiqVWVlqzRWAA6Ikgp3oJEjdtJCh37j6jEMLJArgmq9mvDb9XxseNr6e9ypntB1Fu8tVBSXg2ogPfCSiZUh0ycRO3Byo54qBa8OCuNq6J9NI22G/7dc+LfrmMgtHirK83dfaEIoQihC4Xt2hpCnHFBCEiVKPA/79K4SBmVOON8jgxguSkh3U7vU1FFpLFoMKeUkhSsGduRjjA9iSOKQXOkNm6LcbT01A0OqOtJubuHf75W3r1s07Shj9NdYxhThJIiBwjtHEx3NFmR965et2if5WeTfz9OQQzoNxqK0vX36JgZbthz3+ORIJHOJgx5aAx0mbtF11ZBQtMVN1nb3fbu8r8U9ISAABgAYFWFgkkm5St1r0kLoB1qE3KIgnhYBkBX+RM/lSZYsWY1Wrs3aRpz0cmbD6cwlZiwYvjt/4PUkE7kCUhakg5SOx/F5ciDyM0loa/k5az5pqPP8AzITv1sDx48M8u45Ky0fq961d+66kkgiAl6MRHKj+IceYe8xBpjZS04XqrUbMiqI+nozlvH24d3ktBSoESMg8VYXnSLL7QhFCF5Umf5TQug2WddS6K3YWL5EuvXC9hcWJI3En15jdBGSopmaqvaI2k8V6Ojqn1tUwdlrBew5W5aaZbhdXPS/SVvaIbfcEPBsFSlqG1slMq24AAndkyYJzU44g0Bx1VOu2lNUvdCzs3yte5zyv6ZCw5KQeurQvNtIWV7zG9I8oJ49zJ9J5nipdM29kr+E1PRl7ha246pmpqzEUIRQhFCFA1TVmGdqXnkMlwHaVEDiJIKvLiRzUXOA1KsQU8st3RtxWtf2M0ksdQO2KgXH03lk4vaHkrSVIVEkYJnuYntyOCnGWa5hbTqKOrFmMMcgHZINiN39/7qY9oYUtF7pTiEqUYWn+rWCrMjkR3TjjEHkwfujSm1hDTTVzTYaHeOHf35+ITwmYE894qwsM2vko+o3yGGluuGEIEnE/kO5rhIAuVOGJ0rxGzUpKV9paVYZtHlrxCcdzEeXcZ9BFI+IHBbg2C5uckgA98bfNc19X6m4pKWdOUg5nxUOEH+8fDSnvyTP8+dK85BvofwpDZlAwEyT37i35dYnyXPXFak2wt+4um2AkEoQ2PiJGEzHM4Ez86Hl4FyV2mFA+VsUUZdfUndz1UHQtKcuWhd6o8v7q3KkJWdu797GY9O57YPm40Yxifp7980+pqGU8nQUTBjOts7cs/XcN+elwbq61Alu0/o1ikAeLtIUsZBDeR5Y9PTnsJBznmzcgqfRU9EMdR15TuvkO/wB+CuenOjbe0O8AuPHlxzJ5nA4Gczz6k1NkTW5qnWbUmqero3gPf45KR1H1Rb2cB1XnVG1AyqJiY9B/kYqTpA3IpdHs+aquWDIb93csub61fN6i6UErUlBQG0bkpKTOB8RndCpyTA7VU6R2LEvUnZUIpnQA2ub3Nib+m7LlmtX6f6gYu0bmVgkfEj8SfmOYPY8GrbHh2i8nV0UtM7DIO47j74KJ1N0s3dwsEtvoModTyCPUd+OeR2qMkQdnvTqLaL6a7SLsOo+3vNKd5qKgPuWro8pw1cpH5KKuMYyO3xDuVE/tkWvHAL/E7Pd/ub9Le/8ASeEex1m40lzwHwXrWCWikduQWzMf2kk45GInjXujOE6e/dkyWkg2mzpYuq/f+fobZ7872vLb7TrUmFtuo9DAVP8A5SaaJ2rPfsCoA6pB9Pmr6x6rs3VBCH0bjwFSmfYbgJPsM1MSNO9UJdnVMbcTmG3n8lchU8VNUrLy80lQ2qAI9D7GR/GuEXUmuLTcFZ31z0w/sXcLuFPobX4ngr8oCOTxjcMgGOD9Kryxm1ybr0ey6+HGImsDSRa4zz+2/XVSOjbP72/98LQbt2hstWwBiMFRjk4/j7SSNuJ2LcNEvaMvw0Xwwdie7N5+nv6pvTrTBuPuwcSXtpVt9IjHpugzHMSeKfjbiw71jfCy9D02Hq8fflfjkrCpKuihC43t0lptbizCEJKlH2ArhNhcqccbpHhjdSlPVNPs9XRvadh5sQFDlM5AWk5KZn+MHmlENkFwtaCep2a7DI3qn3keP4uNEqaXoTDT6bbULZQdWra0+2pzaueBhUSD3A+YHJS1jQcLwteermkiM1JJ1Rq0htx6e9x4aP0/08zZpWGQZWqVKUZJ9BPoBgfXuSassYGaLzVXWy1RBk3acOfn7yVtU1UWY9f64bp5FlbwobwFEZlcwB6bUzJPqO20zVlfiOEL1GyaQU8ZqZcsjbu+53flPmgaK3aNBpoe6lHlR7k/94p7GBgsFgVdXJUyY3+A3AKyqarLI9Q1Bq/1ArecCbO2SpQ8w8yUkTtjKt6gOJxAEEiqjiHvz0Hv1XroYZKOkDY23kfYaHU8eFhxtnrvTLpunuaktNxc7kWiVSxbERuAAhTkEyJnHePTmbQZczpw9+/BZs0rKFphisZCOs7W3Ie8u/R2QkAQAABwBVhYhJJuVH1J5xDSlNN+I4BIRu27s5yRgxMe/pUXEgXATIWsc8Ne6w42usV6w1N64uVpKX0pBBDTgG5GATgDA7jPpVJ7ySvbbPpooYQQWk8QciqK6sHG/jbWj+0hSZBPfcMTPb1HzqKvxyxv7Lge4g/JMnQ+tKtnpUXCyZJDbe7xFRtAmJCRM88j3qcb8JWbtOlFRHZtsXM2sNSfp3FbUhUgH1Hery8QRY2UbVNNauG1NOoCkKHft7g9j7iouaHCxTYJ5IHh8ZsQs5vrM2v9BvJXZOGLa4iSyrsDAxB7entIFUgt6jtNx9+/BekjlFR/iqfKQdtv8w3+/rYmT0Datbn9PuWmluNKKh5J3CRJk5PKSPZQ5qUViSxwStqvkAZVwuIDhbXTh9fEK71D7O7JwHahTSiZltR/LaqUAfIUwwNIyyVGLbdWy1yHDmPqLH1SxqOiXOklNxbueIyDDidpAj94AxnA3djFKLXRZhakVXBtMGGUWdu/Btfw4LR9H1Ru5aS60ZSofUHuD6EGrLXBwuF5qop3wSGN4zC+6vpqLhlbLk7FiDESO4IkHIMEe4oc0OFiinndBIJGaj36pI1PUbhVwnTLQC1QgBIWr4lJAJBRB+EpHIzMglPdBLr4G5LchghERrZzjJ3DS/PmCe62YumbpvpVizEoG50/E4rnPMfsgnsPqTTWRNYsys2jNVZOybwHvNXtMVBFCEvdS9TotFoS6y4plQO5xKZSk9gexkTj5etLfIG6rQo6B1S0ljhiGgvnzPK2So9V0O1ebVe2LwacQCslswCUgmFDBSfXjnIOIU5rSC5hV6nq54nimqW3BsM9Rfhx92KYOjtTVd2jTzqR4knt3BKdw9JHp602N2Jtys/aEApqh0bDl7NvBXtMVFKf2g9Rm2ZDbR/pDuEgZKRwVR69h6k44MJlkwiw1WtsqhFRJjf2Br38PqeSifZ/0b92AfeH6YiEp/YSfX989/Tj1qMMVusU7a21On/Sj7O88T9vmnerCw1R9bX/AINk+qYUpBQkgkEFflBEdxM/SlymzCr2zYelqmDgbnuGazP7O+nU3T+5wS0zBUCMLOYSTMfvEdxHqarRMxHPRen2vWup4rN7TtOQ3n6d62cCrq8UvtCFmnVesXreoi3S8EIf2JbhI8iVqKJzneDuMz2H0qve4Pw31XpqGlpX0fTFly25PMgXt3aKu1nqtdk6u3sm20IaMLWUFS1qAlRJ3ZB7k5wTNcL8BwtVin2e2rYJqlxJdoL2AG7d+E4dE9TG+Q42+hAdRBUADtUlWUkBUx8iT6+wbFJjGax9pUAo3NdEThPmDv0t7yXHVbtOlOBY3G0e3fohnY4BuBRJ8qV5kftEHua4f0zyKZBE7aLMJ/zG2z4t0z4kbuSndIdUG9Ln6LYlASQoEkHd+EykQsdwJGeTUo5Md8kjaGz/AIQN61yb5d2/U5HcUyU1Zih6tprdw0tp1IUhQg+3oR6EczUXNDhYp1PO+CQSMNiFj67h6x1Fvx1qJZ2o3xBW1Jgk/jEev7McpxTzY/Pd8l7EMiq6N3RAda5twdl5Z/fQra0qkSODV5eJItkvLzQWkpUJSoEEHuDzXCL5LrXFpDhqEg9OBWnX6rNRJt35UyVHg+kmAT+EjmQk96rs6j8J0W/WYa2kFSO23J3v1HjwWg1ZXnku9WaIl3w7jcttxg79zaQpRSATAB5Pp8zgzSpGX63BaVBVOZeGwIdlmbC6q0/aGhayi3trh9W3cNoGRjMAyBJAmKj04OgurJ2I9jQ6WRre/wB2XrResX3b37s7b+H5fMEkrUg+UgqIgJTBg4wSM0NlJdYhFTsuKOm6Zkl89+QOunE5cdLp0p6xF4eZStJSpIUk8giQa4RfVSa4tN2mxSde/ZvbLWVNqcZSqd6Gzg8HEzA9sj0ApRhbuWxFtydrMLwHEaE+/XI81c6jrFpp7SEKUEJSmENpkqgeg5j3P51MuawWVKKmqax5c0Xvqd3vkly26rv7wj7laoQ1n9K9JHpgggSCCIG/txml9I93ZC0n7Oo6Uf4mQl2WTfZ+irdS6L1G4cDrzzSnUgBJBIiDIjagRBzPrS3RSONyrUG1KCBnRxtNjy/K93jGsWjani+HEgHekEL2gCd0KSJEyDtyAPy7+q0XKjG7ZdS8Rhlju3XPDIn1XrR/tPVMXLSefiakQJjKVEnGTg/Shk/8y5UbAGsLvA/cAfLxXL7SupGLi3aQw6FpUtSlgYgJEQoHKckESMxiiaQEDCu7GoZYZnOlbYgZePDcck39Bad4Fi0IhSx4i5EHcrOfkIT8gKdE3C1ZO1Z+lqnHcMh3D7696YaYs5FCFk+tac+dWQlbkvGXbdSvhUEKKkNqASNkbXJIn4k/Wm8HpLHXcvW008I2eS1vV0cN+YALtc9Rw3qq1pq2ffce+9FhaifFaU2pSkr+FaUqSNpByOe+ag6zje6tUzqiGJsXR4gNCCACNQTfMJy+zXToW9cJQtDKwhDIcmVJSn4s9lYOMdhxT4GWz3bljbZnu1kRILhcutuJ3eHnxXH7U7jxEBhBTLcOuqOAgFQQgTGCSZj0ST6Tyc3y81PYbMDuldvuBzsLnLkB52Vp9mKj9xSnYUpStYSrs5KidwkAxmM+lTg7Kq7bA+KLr5kDLhlom2nLIRQhZ59rukhTTdwEiUkIWc/CeJj0VjP7XvVaob+5ei2BUkPMN9cx37/T5Jm6J1EvWDDi+du0knkoUUTPvtn602I3YFmbSgEVW9jeN/MX9Lr5d9ZWTatqrhBV32blx7EoBAPtzQZWDehmzKt7cQYfHL52SV9oPUlq+2y4w5ueadlMoUMZydwGNwSee9Ile11rHNbWyqGohe5krbNcOI+h4Ep26a6oYu0J2rAe2BS28gg94kDcAe49R609kgd3rErKCWmcSR1b5H5dyvCKYqKz/rCwdXfsos0rae8IhTqYCNhOZIHY9vcRnitIDjAaM16HZ8sbaR7qghzb5Dff8/dNvT+hN2re1HmWcuOH4lqPJJ9z2/8A7TmMDQsirq31D7uyG4bgNytKmqqKEIoQsl+0PpV1tS7rep1C1HfMAtyfL7FA49v5VJWEZ6r1uydoRyAQWwkac+PjvVx07pOpWzKBau2zjK0hYS6FjYVZMbc/xjJxU2tkA6qp1dRQTyEzNcHA2ytnbjf7eKsg7rUkbLAe/wCl/h5v51L9Xkq2HZXF/wDT9l2R0o48B9+uXHvVtB8NHfnZBP8ADIrnRE9s3UDtFkRPwsYbzOZ9bhdD0DYRHgH/ABHZ/PfNS6FnBc/jNZe+P+lv2WadXdMGyfSmStlzKFGJwRKVADkSM95+dVZGYDZeloa8VUJdo4a/QhbghIAAAgDAFX14ckk3K+0LiKEKu1XQ2LgtqeRuU0rc2oFSSkyDgpIPIGPYVBzGu1VmCrmgDhGbA65A/NZ/9rHT6ElN0hKpWoJdgEpEDCsfCcAehxiZlEzLdYL0Gwq1zgYHHTMceY58ePhpY9H6mpnSkFuHHluKbZT+8VFKd0mdojceIT24rsbi2PxVbaEDZa84smgAu7rXNvl3qwuehg4lCXH1kFXiXBgEvLxEn8KUiUhIwB75qRhvv71XZtYxklrBpZvBo+pJzJKbm0BICQIAEADsKesgkk3K9ULiKEJZ+0lM6c//AHD+TqD2pU/YPh81qbG/41n/AHf+pWb6HpF9e2wZan7slajK17UHMkAQVKO6TOQPY1Wa17hYaL0lTUUlLP0r+2QNBc/MAZdxU9X2ZXYAhTJPBG9Qj/0n/sV3oH8kj+PUp1B8h91O0C7YsB4V9ZeGsSkv7d4Xkdz29kyMcCYrrS1mTh4qvVRzVhx00txrhva3vmpdzZ6Q/wDpGLhu2dSfKoK8MTHZDkDjumMnmpOERzBslMl2lF1JYy8HXK/qL+Ruu/S3XADn3W6WlSwram4QoKQvjbJGJM8/QwZqTJdzvNLrtk3b08AIGpaQQRxy5f2yT9HerC8+vtCEUIRQhFCFA13T/vFu6zxvQQPn2+kxUXtxNIT6WboZmycCqD7MdQ8SzCCIUyooIOCBynHOAdue6TS4HYm5rQ21B0dTiGjs/v8AfuITdTlkIoQihCV+vtBdu2mkNBG5LkkqJEDaciPpilSsLgLLU2VWR0z3OkvYjdxumVpEJAkmABJ7/OmBZjjckr3XVxFCEUIWadbdUrcbuWQ0lLaf0ag4YcJKvKtCSIKAU/P5RVWSW9wvTbN2e2N8chddxzFs22tmCeOa8fZWyp0gqADVsVFBGCpbgyV5yQjyjHB9hRAL+C7txwjFgc32vyA4cLnM81p1Wl5hFCEUIRQhKf2lObrVNun9ZcOoQnBMQsKJ94gY96ROerbitfYzbTmY6MBJ8iPqmSwtEtNoaQIShISAPYU4CwsFmSyOleXu1JupFdS15cbCsKAI9xNFl0OI0KX9Y6YsPDUt1htKUArJTLfAzJQRP1pTo2WzC0afaFZjDWPJJyzz+d0gdF9GffP0zkotpMJHxLzxPISBKd3Jiq8cWPXReg2jtT4X9Nmb/Qe9bLX2mwlISkQkAAD0A4q6vHOcXEk6r1QuIoQihCKEIoQkG1cFlq62z5WrsBQ9N5Jjv3VuGe6veq46kluK35AavZwf+5mXh/a3gE/VYWAihCKEIoQihC5vvJQkrWQlKRKiTAAHJJovZSa1z3BrRclUyesbEgH7y2JMCSQciZIIkD3OJxzUOkbxVw7Mq726M+/ei7Hqmy/5u3/xUf60dKzio/w+q/6bv/EqFqj+m3m1t123cMjYA6AqTxtKVBWZ4HM1F3RvyJ9U6BlfS3fG1w49XL1Flb6RpLNs34bCNiJJiSZJ7kqJJ/PtU2sDRYKpUVMlQ/HIbn3wU2pJCKEIoQihC8qQDEgGOJ7ULoJGi9ULiKEIoQlrrhalttWiJ3XLgQYMQgeZw8H8I2/3jSprkYRvWnswBj3Tu0YL+Og9c0wWtultCUIAShIASB2A4pgAAsFnve57i5xuSutdUEUIRQhFCEUIRQhJf2oaaVW6LhGHLdW4KHIGJ79lBKvXy45pMzcgeC2tizhsphdo8W8fyLhMPTmrC6t23hyoQoeihhQz70xjsQus6rpzTzOjO7Tu3KzqSrIoQihCy7rvrEKfTboJNu2tPjlCiCuFeZIUCCABIkHJ+WasklzYaL0+zNmWiMru0QcN9BlkbffcmtnpSxebSoJWttYBH9IfIIOR/WUwRMIv9T91lu2jVxPIJAI/0N/+Uf7A2H/gn/Fe/wCujoGeyUfxms/n/pb9lwX9ndlAhLiY5IcVnEZkkfkBR0DEwbbqgcyD4BR7z7PrFCVLWp1KEiSS5AAHuRwK4YGAZlMZtqrcQ1oBJ5flVemvAqX4l5epBEtNt+K4pCY8pdKUEBSh5ggwQCmeag13En19+CszMIAwRMPEmwBO+1yLgaX43spSklQSUPatHc7D5vfzAEV3XQlKBa0kPZF56Lg4laAVLudUQhOVLU3hIHJMSYAzx2oJI3nyTAY3GzY4ydwxZlTNDZuH3XvDv3lMtlAQ6EtKCyWxuBlJkic4iefNJrrQ5xIDtO5KqXwQxtxwgOde46wIzy8/eSuXNIvACU36yoDAUyxBPYGEAx8iKngf/N6BURU0pNjCLf7nfdWei6iH2guClUlK0HlC0mFA/I/mIPepsdiF1WqYOhkLb3GoPEHQqdUkhFCEUIS3oh+83b11gttywwcdjLiue6oSPZPvSWdZ5dwyH1WnUjoKdkG93Wd/+R5Z9/cmSnLMRQhFCEUIRQhFCEUIXO5YS4hSFiUqBSoeoIg1wi4sVJjyxwc3ULK+lrxWm367V1UNLUEyRyf6tfGJB2nt9EzVVhwOsV6muiFdSCdg6wz+48NR+VrFW15RFCFTdXqfFo792/W7eRyB+Ip/eiY/hmKhISGmyubPEJqG9N2fTlfksE38zmT7E+/mIJB7GPrVK697a+nvw3+7Lsm9cThLzgAA4UoAcSInt6+1AcVAxRuzLR6H6L21qr6VAh50EQZ3q7f3oH/zXQ48VF1NCRmweS7p6lvRAFy6MTBcPbJ7+n5zia7jdxUDQUpzMY8vfvVMGkfenUBx9xbqFr22zK1kh10HClCcttkbleseldBLhfy5n8LPqBTxOwRgNIF3uAzDeXNwyC1PQ9LFu3tkrcUSt1Z5Ws8k/wAgBwAKtsbhC8tU1Bmfe1gMgOAVjUlXWUfaT1b4qjbMKPhJnxVD8ah+EGcgHn1Pr3qzSX6oXrNj7N6NvTyDrHs8hx96JOsNauGk7Gn3UJmYQogcCcDvSg4jRbEtLDIcUjATzUodUXn/ADLv+If9frXRI7ilfw+m/wCmPJap9nFotNoHXCS4+ouqKiZIOEnnukBX1qxAOrc715XbEjTUdGzRgt9/I5JqpyykUIS/1nq6mWQ21/xD58Nn2JwVHBwkGfnFLlcQ3LVaGzqYSyYn9hubvt4qz0bTk27DbKeEJgn1Pcn3Jk/WpMbhFlWqZ3TyukO/2B4BTakkIoQihCKEIoQoOsas1bNl15W1I+pPsB3NcJAFyn09PJO8MjGaTxrGo34P3NCbdggfpHPiOTOwwR+SfqKTje/srY+FoqM/4g4ncBp46fPwXB7oe/B3o1BSnIiSXE9vUKP8q4Y38VNm1aMjA6Gw8D9AkDqJTgeUm4fD60gJ3blKEZMDckHH5Z5pDz1rFegpAzosUTMIO6wH1PvctK+zjqzxkJtnv1yAdipnelMc9woTzwYMcECxFJfqleZ2vs7onGaPsnXkT9PknqnrDRQhKt/9n1m64pwpWlSjJCFQJ7kCMTzSTA0rVi2zVRsDAQbcQo/+7Sy9Hf8Az/8AxXOgamfx2q5eSP8AdpZf/d/xD/pR8O3mu/x6q5eSz/UNFaavvu6EOPN+NBUgySnYFFsTgLGcggwYxVdzRist6KqkkpumcQ020PG9sXGx7rJg1/WHGLhl22tnG1hlTSG3WiRtSqZQELkSCJMHhIqbnWcCBu4KhS0zJonMmkBGIEkO3kb7jy8Vye671EfCyk4zNu6O2fxnvj+NHTSewpN2RQnV/wDU37KI51vqT6VMoQkLUD+rbUFwI3bSVYMHPcTI7GjpnnL6Jw2VQwkSOJsOJFuV8v7pi6U6DtHLVpx39MtY37gtaRByEwCJj1ImfypkcTXNuVnV216lk7mR9UDLQHTf7yVz/u/0/wD8A/4rv/XU+hZwVP8AjNZ/P/S37L5/u+0+I8A/4rv/AF0dAzgj+NVt74/6W/ZMyEAAACABAFNWYSSbleqFxR7+8Qy2t1wwhCSpR9h/OuEgC5TIonSvDGanRIHSuoffdQcu3VbEMphhtRHl3SJ+cAk+6ucCq7HY34juW/XQ/CUbYGC5d2j3e/IaZrRW3AoSkgj1BmrK86QRkV6oXEUIRQhFCEUIWUfaDoF6txdwva40mdgQSdiQcSkgc8kie84AqpKH5k6L1myayka0QtuHZXuNT356br25J76U6iZvGpa8pRhTfdPpHqk9iP8AKrDHhwyWDXUUtM+0md9Dx/K4r02/WoKVepaT3Q0yk+v4nNxJ4EwMDgVHDId/opCeja2wiLjxLj8hb696rLvQruSlzUWlJVMoet2iFA+vBj/SoGN+93orTKymtdsBBG8PcPukbXuk3LJKXm7htxKFA7kEpUgzggbjI95mkujczO63KbaMdWTG5hF9xzB9B5J86J62RcgNPEJuQPTDnuDwD+7+XtYjlDsjqsHaWynU5L482eo98fNOVOWOihCKEKi1/Ul7021soC4cypRE+CjusjieyQeT7A0t7j2W6q9SwMwmaYdUbv5jw+/Ac0h3uo2RQU+MoM2yj93CMuuPfEp4k9gTgmAfNzgVWODS+Q07+K3YoKrHfCMTx1r9kN0DfeYy5q807V//APRtkONwnULbzhPG4jkDI8jglJ9CfYSwOxi/7h79VSlpvgZix/8AlPyvw597deaYnOpG/uguUpKiqEpbxuLijtCDnCgrB9IPpTTIMOJZzaF/xBhJta9zusM791tOKXtd1RwIBeZDS2iVouGFeIhtYB8rkI3pCsoV5SIPpMKe42zGm9aFLTsLrRuuDYFrsiQd4zsbajNdemNXbQULQYtbpZxiLd6JUgnHlWeMcxGFCuxuA00PoVGtpnuBa7tsHO7m7j4b+XcnerCxEUIRQhcrq5Q2hS3FBKEiVKPAFcJAFypsY57g1ouSsY646sXeK2plFumClJwV9wpQ9xwPrVOSQuPJez2Zs5tKMTs3nXlyH1VP0+bQuhN4FeGrG5Ko2E9yIMjge1QaW/u0Vyq+IEeKn1G62vcnBzR7JvNpqqWSDKR4qYEjPwkH60whg7L1kCqqn5T02Ljkb+t1a6Z1Jc2am29QhbC4CLpJkZGJIHmHPmMK7meaY2Rzcn+aqT0MFUHPpcnDVuh55bu7TdyT+KsLz6KEIoQihCCKEJH6o6RWlSrqwWpp8ZKE4C8yY7STkpPlP1qu+MjrMW5RbSY5ogqhdvE7uHlx1C+6P9pFspsfeSpp4YUnYtQJ9RtSY+SoI/jXWzttmuVGxJ2v/R6zd2YHzt6KuutVXqDk2unsuAeXx7ptJAAP8ucAnvjtUHHpDk0eKssp20TP1pyP9LSffouVz9mkJU4VFbqjPh26UNpE9h4hMAGfpGKOgIH2UmbduQwCwG91yfT3zVFd9BXiTLTCgkQRLjRXIzjaRmeDzx6VAwv4K8za9M4We8X7nW9Vc6J1zcWigxqDazABCj+sAM5VJ849xnHc1Nspbk5U6nZMNQOlpXD6fj3oFoel6wxcJ3MupWPY5HzByDkYIqw14dovPTU0sBtI23vyUq4KtitgBXB2hRIExiSASBPMV03tklMw4hi038bJBa8QsP2oYe+/vFXjuDypBM7VeIeWowEjMAgiTJrC9i23W3++C3zgErJy8dE22EanmLfzbyeNjppL6b+zlhmF3EPOiDHCEkHsPxdvi/KpsgA7SVWbbllJbF1R6/jwUHWNDetLgu2bK1Ene2WwITJAcadHdtXxDkpVxHNQdGWOu0d32TqerjqYcFQ4cDf+lzeY0PEarrcpbj782tQSFkm0Unm6I8NMz8JkjjGAoV0gdseXNQYX/wDDPGdu2D/y9T35X+StrPpDw20qbdW3dHLrgJKXFEHdvbJKFJknEY7EVMRWFwc1Vk2ljeWvaCzcNCBusdb5fdQx4Nu25bXjCWUOmVPNz4SlHuCcsqBAImACMHiY5NGF4tfy/CaelmeJqd+It/ae0B8nD5jUaq66P1FbzB3neW1qbDoja6EmApMe2DiJBimROJGap7QgbFL1crgG28X3fbkrymKiqHqLq23tAQtW52JDSMqPz7JHufTEnFLfI1qv0mzpqk9UWbxOn5WVazrt3qTm1IO0SpLKDiAoCSCfOrI/yAyarOcXleppqSmoWYjrpc8beg9ldentTYZCW1WaXbvdtK7hYCQd2MKEIgQJ5Fca5u8XK5VwTSEubLhjtezRnpnmMzdaLpDzqfDCtObbC1eZbS2ykT3hIkjAk1Yblo35LztQyN2IicmwyBDr92avb99lltTju1KEiSSP5ACSfYUxxAFyqETJJXhjMyVn+pvvaxtbt0eHatrMrcEAkAgHGcAnyAd8kdq7iZcgMl6GBkWy7vlN3kaD3x3+QWh6ba+E021uKtiEp3HkwIk+9WWiwAXnJpOkkc+1rknzUmupaKEIoQihC53D6UJUtZCUpBKieABQTZSY0vcGtGZWW9IdIi9W5dvgpZW6paG5ysFRV5j+zmMZMHgRNSOPHmdF6mv2kaRraeLNwABPCwt57+S0t6WmwGWQqMJQkpQB+eAPkD8qsnIZBeab+q+8jrcSblQl2125O55DHoGU7yM/tOCDIjGwfOo2ed9k4SUzNGl3ebegz1/1Kpu+lTku6jdQqQQXQkGQeAIA+Q9KgYjvcVbZtEZBkDcuVyk7VdO0vcC5qbziikAEfpTAwBKUmPlSSI75vWxDPX4TgpwB/wCPzIS9qrDDTrZsX3XVHE7FNrSqRt2nakmfbiPcVBxAPVKvwOlkjd8SwAd4Itv3m1kyNaxqtmWW1q8Rb6SW2ljxFghXCjIUJB5JUIHaDDMb22B3rNNNs6pxPaLBtrkZDTdqPQK+c68fYA+92K0En4knBH1ETM4mmdMRqFRGyIpj+hMD81YW32j2Kkypa0H9lTayfzQFJ98GpdOxV37Eq2mwAPiPrY+isGOsrFQn7y2n2Wdh/JUGPpUulZxVd2zKtpt0ZPdn6i4UH7zpSn/H8Vgu7gqfExuiAdu7bu94mYPNctGTdWMG0Wx9Fhdhtbs7u+17eKsj1ZZf80x/iJ/1qXSMG9Vf4dVf9N3kVXX3XenwtCnPEABBSltagr2B27DPHMZqDpmaFWYtk1tw4Nt4gW9bqhc+063aQEW9ssISmEbilIBHAhJVjj0qPTNAyCvjYM0jsUrxcnO1z9kvX3Wd7eLS0hYaCyISg7Of2nCZgexTM95ilGVzjZaEWzKWmYXuF7bzn5D+9l6P2eXpRuHgubj+F2T3zKkgH85n0o6F+q4Ns0odY3FuX2v8lLb6XdQ2Eu6cvxUgbXrd6FE5yZJAIxxGf4dwECxCU6vY5xcycYTqHNy7txV3p1ky6A1qIUVGAyblrY5/ZLyFFLh9ASCYJIPaTADk/wAL6+e9UpZZY/1KTT92F129+Ei478xuui/6SuLL9Ppzy1bclhZJChHAHCoE4Oe4M89MTmZtKItowVf6VW0C/wC4Df8AT3cKlaubrWng2va2w0QtYE4zt+ZWfNEwB5vrC7pTZXXMp9lRl7blzsh8/LS+t8lqtjZoZbS22kJQkQkDt/qferYAAsF5WWV8ry95uSu9dS0UIRQhFCEUIVN1dprtzarZZUlKlkSVzESCRgE5FQkBLbBXKCeOCcSSAkC+nHdvCSWOidUbAS3eJSkcJS86lI+SQiP4UkRPGh9Stx21dnvN3xkn/a0nzvdWuldYO27gt9TT4az8D0DavPfbgfMYEZiak2Qtyeqk+zY5mGWjNxvG8eefvK6d2nQoApIIPBBkU9YbmlpsVwvdOZe2+K025t+HehKo+UjHA/KoloOoTI55Yr9G4i+tiQqbrXXEWVuVhKS4rytgjExyf3Ryfy71GRwaFc2dSuqpsN8hmffEpR0mzOnWibgtpXfXSghlO2Ajf8KYAAH7RiOw4FIaMDb7zotaeQVtQYgSI2Al3O2p48t/FO3TmgBgeI6ovXSx+keXk/2U/soHYDFPZHhzOZWLV1hmOFgwsGgGneeJ5qqvVK1F5y3SQLJlQDyxO5xYhWxJ7AYk/lUHXkOHdvVqMNoo2zH/ADHXwjcBpc/ReertPsLW2JNqyVmENJCQFKUeBvA3e5M8Ch7GNbopUM9ZUTWEhtqc7gDu0UPQfs9YRazcpK31IJUZI8PHCdp7euc/lXGQjD1tU2q2zK6f9E2aD58z3qu6S6OYutMS4QRcOBcOSfKUrUE+WYjAkfOoRxh8d96s1205aatLAeqLZcQQL5+Kl9BdLWj1pLzW99Li0OkqXhSVEACCBG3aZHqalFG1zcxmlbU2hUR1Fo3WaQCMhoR97qN/svbWN6n7wgO2r3lbU4N3hLBwF9iFcA54EjE1zAGOscwU3+IT1dMeiOF7dQN44jfl/Y7lYdUdNt2ik39q2E+Dl1oDyrQfKqBwCEk+0D1GeyMDOu3cq1FXPqQaWc3xaHeDqPUeaqftK6UaRb/e7dIbSI8RA4hRABCeAZIBAxFRmYGjEFb2PtGR8vQSm53Hflz7gmOz6HbbQhVtcXDCoB8q5B7+ZJ8pEmYimCGw6pIWdJtV73ETMa4d2fnqmLSUvhBFwW1KBMLbkbh2JSfhPsCR701uK3WWdOYS68VwOB3Hv3+QUi7tkOIUhaQpCgQoHuDXSARYpccjo3BzTYhR7nUGLdIDjqUAAAb159pKjJ45NcuGpjIZZnEsaT3D7JE6Z1FA1q4DJCmLgSCkgpKghKyZ558Tjur8q7DaU20Pv7rerYHnZrDILObx1tcj/wCVpNWl5pFCEUIRQhFCEUIXNl9Kp2qCoJBgzBHIPoa4DdSc1zdQuldUVF1HTmn0Ft5CVoPZQ/l3B9xUXNDhYpsM0kLsUZsUku9IXlovfp1xKJksuqMcjgRtVI7nacc5pPRvZ2Ftt2lS1LcNWzPiB7I9RyXZvq+8aQBcWDhWe7cwfoAqPz713pXDUJZ2ZTSOPRTC3P2Es9dXlxdpafXaOMsNBUlWZ3FMzxAwBn1M0qQl2dslp7Mihp8cTZA5zrel+/itLYbZukWz6PgQfEb7coKYI9gT8iKs2DrHgvNPdLTukidqcj5g/RWhFTVVU/SukqtWVNKKVQ4tSVgklQUrcCuR8eSDzgDPouNmEWVytqG1EgkAtkMtwtllyVXqdkbjVmQvLNuwHgmf6xS1JSSO8bZ+Y9zUHDFIBuCtQyiGgeW9p7sPhYE/NMGtKIt3iJkNriOfhPEg/wAqa/slZ9MAZmA8R81RfZd/9Mt//wAn/wC1dLg7A8fmr+2v+Nf/ANv/AKhcel0+HqWoMpw3LbgEDlaZMR71yPJ7gFKtOOjgkOuY8irLrnTw/YvpPKUFaT6KSJH0PB9ianK27Cq+zJjFUsPE2Pcfd120Bou2LCXwVFbCQ4FzJlAndOfnXWdZgvwUKp3R1TzHlZxtbvysqr7T3kp09xB5WpCUj5LSo/8ApSahPbBZWtitcasO4A38iPmVH6G6vt12zLTjqUPISEQsxvjAKScEkCSOQZ9ieRSNwgFM2ns2Zkz5Gtu0m+W736q91Xqe1YTuW8kmJCUkKUrtgA0x0jWi6owUFRMbNae85BLlrqV9qR/Q/wBEtDy5ytQ9EntPqmI5CjEFQc6TTILSfT0lCP1Ou/huHf8AnXS28Wtt0LaCS4hTyz8S3VqKj9Z+tTELd6qP2tUnJhDRwAFl303pC1Yf8dpBSqIA3EgSIJAPeMfU0Nia03ChNtOomi6J5uO7NX9NWeihCKEIoQihCgazqJZRKGlvOH4W0RJ9SScAD19wO9Rc625WKeASus5waN5KUdU1IMJF4yhdu+tfhrtXE/r1T2CT8UnDgmQc0kut1hly4rWhgMp+HkOJoFw4Hsjx3cj4Jq0PWkXKVbQpLjZ2utrEKQqOD6j0Iwaax4csqppXwEXzBzBGhHvcrOpqsihCKELncsJcQpCxuQpJSoHuCII/KuEXFipMe5jg5uozCQ2dIvdNcUbUePaKVJaJ8yfWPQ+4mYEikYXRnq6LedU0tcwCY4ZANd3vllbcrmy66tFEJdUq3diSh9JQR9T5TPIzxUxM3Q5KlJsipaMTBibxab/lMNvdIcEoWlQ/dIP8qYCDos9zHM7QsvqWAFqX+JSUpPySVEf+40WzuuF5LQ3cL+tvsvTyZSR6g10rjdQqjou28OxtkRtIbEj3OVfxJpcIswBXNoyY6qR1958t3oprOmIS+4+AfEcSlKvTyzH1zH0FSDQHFyS6oe6JsR0BJHippqSQlvX+tbW2CgVhx0D9WjOcfErhPM57AwCcUt8rWrSpdlVFRYgWbxP0GpVBpul3GpuouLwbLZBJaZz5s/iBGQRgnviMTKg0yG7tFfmnhoGGKnN3nV3Du+27fnazdqHTdq8dzjDalftRB4iCRBIjEGnGNp1CyYq6oiFmPNvfFcrTpOybVuRbNz2kbojgjdMERzzXBEwblKTaNU8Wc8/L5K6ApipIoQvhMZPFCFxs7tDqAttaVoMwpJkYMH+NcBBzCnJG+N2F4sV3rqgihCKEIoQqLq9qGS+HnGFMAqC0DdgjKVJOFg4we4BkUuQZXvayv7PdeToiwODrZHLxvu3pR03QLx4N39xdhp1EKb8RAUEpjMgKSlO6ewmIMzwoMeesStaaspYsVJDHcHI2NrnyJNvYtq3u6T44auASzdBCTvSPaSlaT8SZJkHPoQc00txWOhWQKjoi6LtMucvqDuPP0VVpfWcBX3pJDaXC2LptJ8JZBjPdHYTlMzn1gJgO157lam2Xe3QnMi+E9oD5H0OmSn27SVeLdquHdqVqUCHD4aUIwRsHkIIBmQTk9wIkBq66Q5zm4YAwXIG7O5569y+WfUrh2qetHGmV/C5uSraCcFwDKBGZyB3xmgSHeMkSULBcMkDnDdmPLj6X3ZpiBnimrOX2hC5XFuhaSlaUrSeQoAg/MHmuEA6qTHuYcTTYqiu+jLVUqaSbdyZDjCiggxGNpj6UsxN3ZK/HtSoGTzjHBwuq1ep3tgP6SPvVvIHjIELSJOVpjOP8s1HE5nazCsCnpaz/ACTgf/KdD3H33Jssb1t5G9tQUmYkdiOQfQj0NOBB0WVLE+J2F4sVX651Lb2g/SrG7shOVH6dvmYGea454bqn01DNUnqDLjuSonri7usWVoeY3q8wGRzEJmORJ5pPTOd2QtY7Jp6fOok8NPufRdH+ldQuv+KvAhBz4be4jkGFJBSDEdyqKDHI7tFRbtCip/8AJiueJt+fkFc6F0Pa2xCtpdcBkKcgx8gPKPXipthaM1TqdrTzi3ZHAe7pmpqzEUIRQhFCFVat1AywdhJW8fhZbG5ajE8Dge5gCoOkDe9WoKOSYYhk3eTkB74JcY8TUHnre7KmA2EqFugxuChhS1/jgkDaMAjM4hWchIOXJaTsFFG2WAB17jEdxG4DdfjrbRTOjL9TZVYPwHmAA2cQ43+Ep4kgQDj+M1KI26h3JO0YWvAq4uy/Xk7ffvPvRNlOWSihCKEIoQub7KVpKVpCknBSoAg/MHmgi6k17mHE02Kqr7ptp57xXitxIjaypRLYI77OCfnSzGC65/CtxV0kUeCMAHPMDrd11H60tbpxpAtFlCy4Asgx5VApJmDEEhUjIjGaJA6wwqezn07JCZxcWy7xn66fPJVDuqrsLMsG2CHEgNsbCFNurVgED4pmVFJHHfOIYyxtiFbbTtrKjpBJcHN18iAPTTIH0VfqmgmwsENtPOB90paKBBS6peCnao7QYxuGYSM1BzMDNdVYhrBWVZe9owtub7wBvuM+djlcq9/2let1ts3rBKlpJDluC4kx8UojeIkTAPPpTOkINnBUfgY5mukp35A6OsDyz0Pop/S2rMvIKWXApKDtRkzt2pUMK83l3bc/s1JjhoEitppYnXkbYnXvuR3Z2urymKiihCKEL4RQhI+u9IPNqLmnOlneNrjQUQDOJT2SR9CAPKQea7oiM2LcptpRPAbVtxW0NvQ8frv5etB+z5tJ8S7V47pJkEkp+pPmWfdXt6V1sO9y5VbZc4YKcYW+v2HgnRlpKUhKQEpAgACAB7AcU8CyxnOLjdxuV7oUVX3+rJaWhBbdVuBJUhsqSkAT5iPygSc8VEvsbKxFTGRpcCBbiQCe5Tm1hQBBBBEgjvUkggg2K9ULipLvqhlKy01ufeH9WyNx/vK+FPr5iPzxSzIBkM1djoJXNxvs1vE5fk+AVTa6hcXj71utQtPDCdyGzucUFAGUuQAkdpSCc9jBqGJzyW6fNW3wQ0sTJmjHe9icm5cRmT4nzXCzhJcTaJRaNJcLb1y8QpxxSZBCASZM53KPc+X143LJuXMpkl3BpnJeSLta3IAHj9gPFdNc0ctstXVu4t562JXuWveXUH9YmfzIAwMgCuuZYBwN7KNLUh8joJmhrX5WAtY7j777qZdW6b9q3u7VwIeQQpCp4BjehcT2kEeorpAkAc3VJY80cklPOLtNwfoR70TM3MCYBjMGRPsYE/lTlmG18tF6oXEUIRQhFCEUIRQhLt3pDj2oNuuR93YbCmh6uKJBJHqkAevIiDNKLSX3OgWjHUsipHMZ23Gx/wBv5+6hIT981QkmWbJIASeC6qfNHsMDnI7VHtych804n4ahsO1Jv/0jd4+C9alcN296/dXCgAi2AYTIBUJUVhMkAq3bRH7ya64hry53DJchY+amZBENX9bkcrX5Wv5FUN9o7TWlF95pJu3ApYUAQQ48ZEEH8MiMx5fel4AI7nX7q/HUySVwijd1G2Ftcm/dOvTOmrYYCXHnHVmFKLqiogkCQJJMSO5PJp7GkDMrFrZ2zS3Y0NGmQspmpXC22lLbbLqxwgEAqz6nAxn6VJxIFwkwsa94a92EcVVjqUJ/W2100Tx+i3z6/qiqPrFQ6TiD5fZWvgCexI0/91v/AGt6XXNnrexVIL6UEGCHAUH8lAGudMzipO2TVtt1L92fyU226ktHJ2XDRj98f51MPad6Q+iqGdph8l3GsW/Pjtf4if8AWjE3il/DTfyHyKhu9W2STCrpkEfvComVg3p7dnVThcRnyUf/AG2syvYhxTqomGm1r/8Aak1zpmbkz+FVQbic2w5kD5kL0/1A8f1Ni+uThSyltMeuSVj5FIrpedzVxlFF/wAyZo7rk/QepUDRNQulX7jLiWmUJSHVNglRVvBEoVgDzfFAjcD+0TUWudjsn1MNO2lbI0lxOQOlrcfDTPS3BN9OWQly50xbV8m6aRLa2yh9KcGd25KwnAUZkE8wTSi0h+IeK0mTtlpTBIcwQWk91iL7h9VS69qiE3LV82FhLDn3e4JSRKVczIEhCo5MSR3pb3jFj4ZFXaWncYXUrrXcMTc94+45XtyTFrzBTtfYt0PXAUAkkxAUIKv3sY+R9oprxvAzWdSvDrxSvwt+27kjpazeabWHwPEW4p1RTG2VmdozOPcfImiMEDNcrpYpHgxaAAc8t/irlDYEwAJyYFMVMuJ1XqhcRQhFCEUIRQhFCEUIRQhcmbdKSopSAVq3KgcmAJPvAA+lcAAUnPc4AE6ZDu9lFxbIcELQlYmYUAf50EA6rrJHMN2m3clrqthT91ZW8Hwt6nnCMA+GBtSexBURIpUmbg1aVC9sMEs37rBo8dT5JqpyylA119xDC1NbQvACl/CmVAFSvZIJUfYVF5IGSsUrGPlDX6ctTloO/RUrP3i1S4pd397WGitLJSlBVEmUlEmCBGQZPpShiZmTfkrrugqHNa2Poxe2K5I8b279RYKX02p8+M9cJQ0HVpKEBe6PIlMlUCSqAPpU2XzJ3pNYIhgjiJOEG5tbeT6Zqj6Lt2iw+66ylYN25ClICvKVpTIJ/CDJJmBCqXGAQSRfNXtoySiVkbHW6g32zsT5nd4K41m1S2ptLNjbOlc/EUtxGcfo1T3/ACqbmgaNCp08rnhxkmc23efqFGYvHVXDDSbMsqaVLqgpJbShSFYSUwVSQPwgBSR6VEE4gA2yY6ONsT3ulxBwyGeIkEa3yFu85FctXeB1axKFYh9twp9fD3BKv4GDQ8/qt8fkp07f8BMHD+QjztcfK67XFvcXN1cNG5Wwy2EhKWgkLUFoBKtygSBu3pEAZHOK6Q5ziL2CWx0MEEcnRhzje5N7CxOVhbdYqsOlfcdQtHEuOOB8LZdW6reomNyMn3CR8hUcOB4PFWviPjKSVhaBhs4ACw5/Mp9qwsFRtSYWtpaG1+GtSSEridp9YrjgSLBNhe1kgc8XAOY4qJY6E03bC2KQtuIXuzvJySr1JOZqLYwG4U2WrkfP0wNjutu4AeCsLdlKEpQkQlICUj0AEAVICwsq73l7i52pXSuqKKEIoQihCKEIoQihCKEIoQihCKEIoQihCKEINCFV6f09asLLjLCELIIJSIweR8qgI2g3AVqWtqJW4JHkhRldK2+9K4WS2rc2guLKEKHBSgnamO0DFc6IXumDaE2EtyzyJsLkb7nU3XnovTXGbJDL6fOC5uBO6dzizz3kGfrXImkMs7mu7RnZLVGSI5dW27QD5L4z084LlDqrpxbTRJbZUkHaSkpyuZUACYnPGT3BGcV75Lrq1hgdG2MBzrXN+d9NBoPsrHVNKQ+PMpxChwppxSFD6pIkexqbmByrwVDoTkARwIBHqqa66VCPuv3bypZuPFXuUoqVuwrJkkwe/IEUsxWth4q4zaBf0nTZlzbDIWFtExO24KkrkhQxI7juCOCKaRvWc15DS3cuV/pzb2wrTJbUFoPdJHcfyrjmg6qcU74rhp1FjzCl1JJRQhFCEUIRQhFCEUIRQhFCEUIRQhFCEUIRQhFCEUIRQhFCEUIRQhFCEUIRQhFCEUIRQhFCEUIRQhFCEUIRQhFCEUIRQhFC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6200" y="1524000"/>
            <a:ext cx="8683403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SUPRAMOLECULAR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CHEMISTRY</a:t>
            </a:r>
          </a:p>
          <a:p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---an insight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40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48200" y="4953000"/>
            <a:ext cx="373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SHYAMA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NAIR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ASSO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 PROFESSOR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DEPARTMENT OF CHEMISTRY</a:t>
            </a:r>
          </a:p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NSS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COLLEGE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PANDALAM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ION-ION INTERACTION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Comparable strength to that of covalent bonding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Bond energy is 100 to350 KJ/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mol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It is non- directional in nature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4114800"/>
            <a:ext cx="2369965" cy="22957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952742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2288" y="875763"/>
            <a:ext cx="6426172" cy="1029237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ION-DIPOLE INTERACTION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910" y="2331076"/>
            <a:ext cx="5476322" cy="1880316"/>
          </a:xfrm>
        </p:spPr>
        <p:txBody>
          <a:bodyPr>
            <a:normAutofit fontScale="77500" lnSpcReduction="20000"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INTERACTION OF ION WITH POLAR MOLECULE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BOND ENERGY IS 50 TO 200 KJ/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mol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Usually occur in solid and solutions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4114800"/>
            <a:ext cx="2104941" cy="204666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380"/>
          <a:stretch/>
        </p:blipFill>
        <p:spPr>
          <a:xfrm>
            <a:off x="6400800" y="4114800"/>
            <a:ext cx="1732862" cy="18002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7880173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734096"/>
            <a:ext cx="7104459" cy="1170904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DIPOLE-DIPOLE INTERACTION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909" y="2133600"/>
            <a:ext cx="6403601" cy="209067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Dipole of one molecule interact with dipole of other molecule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Bond energy is 5-50 KJ/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mol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strength of dipole-dipole interaction depends on the size of both dipoles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4267200"/>
            <a:ext cx="5167648" cy="18797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2706988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6400800" cy="128089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HYDROGEN BONDING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Weakest bond between H atom &amp; other electronegative atom (same or different)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Presence of H bond increase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m.p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&amp;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b.p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 bond increase solubility of a substance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H- bonding are represented as D-H-A (D=donor, A=acceptor)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Bond energy is 4-60 KJ/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mol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4648200"/>
            <a:ext cx="1788554" cy="16668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5751742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2269" y="1807805"/>
            <a:ext cx="2521744" cy="13620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0">
            <a:blip r:embed="rId3"/>
            <a:stretch>
              <a:fillRect l="-839" t="-1276" b="-2552"/>
            </a:stretch>
          </a:blipFill>
        </p:spPr>
        <p:txBody>
          <a:bodyPr/>
          <a:lstStyle/>
          <a:p>
            <a:r>
              <a:rPr lang="en-US" dirty="0">
                <a:noFill/>
              </a:rPr>
              <a:t> 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ym typeface="Symbol"/>
              </a:rPr>
              <a:t></a:t>
            </a:r>
            <a:r>
              <a:rPr lang="en-US" sz="3200" b="1" dirty="0" smtClean="0"/>
              <a:t>-</a:t>
            </a:r>
            <a:r>
              <a:rPr lang="en-US" sz="3200" b="1" dirty="0" smtClean="0">
                <a:sym typeface="Symbol"/>
              </a:rPr>
              <a:t></a:t>
            </a:r>
            <a:r>
              <a:rPr lang="en-US" sz="3200" b="1" dirty="0" smtClean="0"/>
              <a:t> STACKING INTERACTIONS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832391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694" y="875763"/>
            <a:ext cx="6683765" cy="1029237"/>
          </a:xfrm>
        </p:spPr>
        <p:txBody>
          <a:bodyPr>
            <a:normAutofit/>
          </a:bodyPr>
          <a:lstStyle/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Autofit/>
          </a:bodyPr>
          <a:lstStyle/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             van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der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waals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interactions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Weak electrostatic interactions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Polarization of an electron cloud by positive charge of adjacent nucleus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bond energy is 0.4-4 KJ/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mol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They are non-directional and hence possess only limited scope in the design of specific hosts for selective binding of particular guests.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Two types of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VAN DER WAALS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INTERACTIONS : </a:t>
            </a: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a) London force (dispersion force) </a:t>
            </a: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b) Exchange-repulsion force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5257800"/>
            <a:ext cx="2736056" cy="12477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014566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81001"/>
            <a:ext cx="7409259" cy="1066799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HYDROPHOBIC INTERACTIONS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580" y="1219200"/>
            <a:ext cx="7854620" cy="3886200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arises from the exclusion of non polar groups or molecule from aq. Solution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energy is less than 40 KJ/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mol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hydrophobic interactions are important in biological system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Hydrophobic effects can be divided into two energetic components</a:t>
            </a: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a)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Enthalpic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hydrophobic effects</a:t>
            </a: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b) Entropic hydrophobic effects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99" t="21701" r="3798" b="21278"/>
          <a:stretch/>
        </p:blipFill>
        <p:spPr>
          <a:xfrm>
            <a:off x="4953000" y="4343400"/>
            <a:ext cx="3596224" cy="224325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4898211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24110"/>
            <a:ext cx="7866459" cy="856960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MOLECULAR RECOGNITION IN ENZYME CATALYSIS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752600"/>
            <a:ext cx="7088730" cy="4751231"/>
          </a:xfrm>
        </p:spPr>
      </p:pic>
    </p:spTree>
    <p:extLst>
      <p:ext uri="{BB962C8B-B14F-4D97-AF65-F5344CB8AC3E}">
        <p14:creationId xmlns:p14="http://schemas.microsoft.com/office/powerpoint/2010/main" val="6974550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41910" y="2438401"/>
            <a:ext cx="6686550" cy="1682839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>
                <a:latin typeface="Berlin Sans FB" panose="020E0602020502020306" pitchFamily="34" charset="0"/>
              </a:rPr>
              <a:t>THANK YOU</a:t>
            </a:r>
            <a:endParaRPr lang="en-US" sz="5400" b="1" dirty="0">
              <a:latin typeface="Berlin Sans FB" panose="020E0602020502020306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1941910" y="7696200"/>
            <a:ext cx="6686550" cy="6858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423992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543800" cy="457200"/>
          </a:xfrm>
        </p:spPr>
        <p:txBody>
          <a:bodyPr>
            <a:noAutofit/>
          </a:bodyPr>
          <a:lstStyle/>
          <a:p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1" y="838200"/>
            <a:ext cx="6469755" cy="5575300"/>
          </a:xfrm>
        </p:spPr>
        <p:txBody>
          <a:bodyPr>
            <a:norm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/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SUPRAMOLECULAR CHEMISTRY</a:t>
            </a: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Chemistry of </a:t>
            </a:r>
            <a:r>
              <a:rPr lang="en-US" sz="20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molecular assemblies &amp; of intermolecular bonds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Chemistry </a:t>
            </a:r>
            <a:r>
              <a:rPr lang="en-US" sz="20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beyond the molecule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&amp; as the </a:t>
            </a:r>
            <a:r>
              <a:rPr lang="en-US" sz="20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chemistry of non- covalent bond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Intermolecular interaction by H bonding, pi-pi interactions, etc…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 shows selectivity or other functionality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Supra molecules are formed by aggregation of molecules, 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called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molecular subunits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Molecular chemistry – covalent bonding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Supra molecular chemistry – molecular interactions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Host – Guest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chemistry.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02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694" y="624110"/>
            <a:ext cx="6683765" cy="14862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4102" y="1764406"/>
            <a:ext cx="6568226" cy="36060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roots of supra molecular chemistry has reached from three concepts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Fixations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Concept of receptors.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Recognition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 principle of selective binding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Co-ordination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 interaction and affinity between the partners</a:t>
            </a:r>
          </a:p>
          <a:p>
            <a:pPr marL="0" indent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Molecular Recognition, Self Organizations and Self Assembly are the central concepts  in supra molecular chemistry.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0270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24232" y="199108"/>
            <a:ext cx="6683765" cy="30316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84101" y="1983347"/>
            <a:ext cx="6259133" cy="27303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stability of supra molecular complex depends on two principle;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Principle of pre-organization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Principle of complimentary or structural recognition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65144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990600"/>
            <a:ext cx="4752305" cy="1016358"/>
          </a:xfrm>
        </p:spPr>
        <p:txBody>
          <a:bodyPr>
            <a:normAutofit/>
          </a:bodyPr>
          <a:lstStyle/>
          <a:p>
            <a:endParaRPr lang="en-US" dirty="0">
              <a:latin typeface="Berlin Sans FB" panose="020E06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1486" y="1295400"/>
            <a:ext cx="7640391" cy="449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   HOST-GUEST CHEMISTRY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Host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component is an organic molecule or ion whose binding sites converge in the complex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Guest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component is any molecule or ion whose binding site diverge in the complex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host molecule selectively binds the guest molecule to form a stable host-guest complex, through weak non covalent interactions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4313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4327" y="862885"/>
            <a:ext cx="7334132" cy="875764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CLASSIFICATION OF SUPRA MOLECULAR HOST &amp; GUEST COMPOUNDS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7509" y="1905000"/>
            <a:ext cx="6664817" cy="4315496"/>
          </a:xfrm>
        </p:spPr>
        <p:txBody>
          <a:bodyPr>
            <a:normAutofit fontScale="85000" lnSpcReduction="10000"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According to the relative topological relationship between host and guest;</a:t>
            </a: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a)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Cavitands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: Host with intermolecular cavities.</a:t>
            </a:r>
          </a:p>
          <a:p>
            <a:pPr marL="0" indent="0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The host,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guest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aggregrate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is called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cavitate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cyclodextrins,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calixarenes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….</a:t>
            </a: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Clathrands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: Host with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extramolecular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cavities.</a:t>
            </a:r>
          </a:p>
          <a:p>
            <a:pPr marL="0" indent="0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The Host guest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aggregrate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is called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clathrate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: Zeolites MOF </a:t>
            </a:r>
            <a:r>
              <a:rPr lang="en-US" sz="2800" dirty="0" smtClean="0">
                <a:latin typeface="Agency FB" panose="020B0503020202020204" pitchFamily="34" charset="0"/>
              </a:rPr>
              <a:t>…</a:t>
            </a:r>
          </a:p>
          <a:p>
            <a:endParaRPr lang="en-US" sz="2800" dirty="0">
              <a:latin typeface="Agency FB" panose="020B0503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191000"/>
            <a:ext cx="1812400" cy="18477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Rectangle 6"/>
          <p:cNvSpPr/>
          <p:nvPr/>
        </p:nvSpPr>
        <p:spPr>
          <a:xfrm>
            <a:off x="782391" y="6035830"/>
            <a:ext cx="11988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Zeolites</a:t>
            </a:r>
            <a:endParaRPr lang="en-US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562"/>
          <a:stretch/>
        </p:blipFill>
        <p:spPr>
          <a:xfrm>
            <a:off x="0" y="1752600"/>
            <a:ext cx="1600200" cy="1336114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228600" y="3110984"/>
            <a:ext cx="1905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cyclodextrins</a:t>
            </a:r>
            <a:endParaRPr lang="en-US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33400" y="3124200"/>
            <a:ext cx="1219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8871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694" y="624111"/>
            <a:ext cx="6683765" cy="12286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6257" y="1981200"/>
            <a:ext cx="7672203" cy="3737020"/>
          </a:xfrm>
        </p:spPr>
        <p:txBody>
          <a:bodyPr>
            <a:no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Based on structural features;</a:t>
            </a:r>
          </a:p>
          <a:p>
            <a:pPr marL="0" indent="0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Podands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Linear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or branching chain with guest binding functional group.</a:t>
            </a:r>
          </a:p>
          <a:p>
            <a:pPr marL="0" indent="0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High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degree of flexibility to conformational change on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binding</a:t>
            </a:r>
          </a:p>
          <a:p>
            <a:pPr marL="0" indent="0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b) Cyclic host: Nine or more atoms in ring which contain no. of binding sites in a closed – ring arrangement.</a:t>
            </a:r>
          </a:p>
          <a:p>
            <a:pPr marL="0" indent="0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They require less conformational change upon binding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450"/>
          <a:stretch/>
        </p:blipFill>
        <p:spPr>
          <a:xfrm>
            <a:off x="7086600" y="304800"/>
            <a:ext cx="1458533" cy="159105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977" r="69324"/>
          <a:stretch/>
        </p:blipFill>
        <p:spPr>
          <a:xfrm>
            <a:off x="533400" y="0"/>
            <a:ext cx="2147537" cy="2034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6529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Berlin Sans FB" panose="020E0602020502020306" pitchFamily="34" charset="0"/>
              </a:rPr>
              <a:t>MOLECULAR RECOGNITION</a:t>
            </a:r>
            <a:endParaRPr lang="en-US" sz="3200" dirty="0">
              <a:latin typeface="Berlin Sans FB" panose="020E06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1710" y="1447801"/>
            <a:ext cx="7808890" cy="35814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Component of supra molecule have been named receptor and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substratre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Receptor (Host) selectively binds substrate (Guest) and form a stable complex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 is mainly through weak forces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According to Lehn, a supra molecular complex is characterized by the energy and the information involved in its binding by the selection of substrates by a given receptor molecule and sometimes by a specific function.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5105400"/>
            <a:ext cx="5486399" cy="15712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5443773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1"/>
            <a:ext cx="8763000" cy="11430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FORCES INVOLVED IN MOLECULAR RECOGNITION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0">
            <a:blip r:embed="rId2"/>
            <a:stretch>
              <a:fillRect l="-1993" t="-1813" b="-2232"/>
            </a:stretch>
          </a:blipFill>
        </p:spPr>
        <p:txBody>
          <a:bodyPr/>
          <a:lstStyle/>
          <a:p>
            <a:r>
              <a:rPr lang="en-US" dirty="0">
                <a:noFill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9889254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590</TotalTime>
  <Words>667</Words>
  <Application>Microsoft Office PowerPoint</Application>
  <PresentationFormat>On-screen Show (4:3)</PresentationFormat>
  <Paragraphs>89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CLASSIFICATION OF SUPRA MOLECULAR HOST &amp; GUEST COMPOUNDS</vt:lpstr>
      <vt:lpstr>PowerPoint Presentation</vt:lpstr>
      <vt:lpstr>MOLECULAR RECOGNITION</vt:lpstr>
      <vt:lpstr>FORCES INVOLVED IN MOLECULAR RECOGNITION</vt:lpstr>
      <vt:lpstr>ION-ION INTERACTION</vt:lpstr>
      <vt:lpstr>ION-DIPOLE INTERACTION</vt:lpstr>
      <vt:lpstr>DIPOLE-DIPOLE INTERACTION</vt:lpstr>
      <vt:lpstr>HYDROGEN BONDING</vt:lpstr>
      <vt:lpstr>- STACKING INTERACTIONS</vt:lpstr>
      <vt:lpstr>PowerPoint Presentation</vt:lpstr>
      <vt:lpstr>HYDROPHOBIC INTERACTIONS</vt:lpstr>
      <vt:lpstr>MOLECULAR RECOGNITION IN ENZYME CATALYSIS</vt:lpstr>
      <vt:lpstr>THANK YOU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snk</dc:creator>
  <cp:lastModifiedBy>ss</cp:lastModifiedBy>
  <cp:revision>65</cp:revision>
  <dcterms:created xsi:type="dcterms:W3CDTF">2014-12-23T07:41:06Z</dcterms:created>
  <dcterms:modified xsi:type="dcterms:W3CDTF">2016-06-07T16:53:29Z</dcterms:modified>
</cp:coreProperties>
</file>